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3" r:id="rId8"/>
    <p:sldId id="262"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1" r:id="rId27"/>
    <p:sldId id="282" r:id="rId28"/>
    <p:sldId id="265" r:id="rId29"/>
    <p:sldId id="284" r:id="rId30"/>
    <p:sldId id="285" r:id="rId31"/>
    <p:sldId id="286"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1" autoAdjust="0"/>
    <p:restoredTop sz="94615" autoAdjust="0"/>
  </p:normalViewPr>
  <p:slideViewPr>
    <p:cSldViewPr>
      <p:cViewPr varScale="1">
        <p:scale>
          <a:sx n="47" d="100"/>
          <a:sy n="47" d="100"/>
        </p:scale>
        <p:origin x="-1176" y="-90"/>
      </p:cViewPr>
      <p:guideLst>
        <p:guide orient="horz" pos="2160"/>
        <p:guide pos="2880"/>
      </p:guideLst>
    </p:cSldViewPr>
  </p:slideViewPr>
  <p:outlineViewPr>
    <p:cViewPr>
      <p:scale>
        <a:sx n="33" d="100"/>
        <a:sy n="33" d="100"/>
      </p:scale>
      <p:origin x="0" y="106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187E05-92D2-4ABA-8627-354B4D2E805A}" type="doc">
      <dgm:prSet loTypeId="urn:microsoft.com/office/officeart/2005/8/layout/hProcess9" loCatId="process" qsTypeId="urn:microsoft.com/office/officeart/2005/8/quickstyle/simple1" qsCatId="simple" csTypeId="urn:microsoft.com/office/officeart/2005/8/colors/accent1_2" csCatId="accent1" phldr="1"/>
      <dgm:spPr/>
    </dgm:pt>
    <dgm:pt modelId="{F413FBF1-4FF8-4705-B027-422ECDBA7DA0}">
      <dgm:prSet phldrT="[Text]"/>
      <dgm:spPr/>
      <dgm:t>
        <a:bodyPr/>
        <a:lstStyle/>
        <a:p>
          <a:pPr rtl="1"/>
          <a:r>
            <a:rPr lang="fa-IR" dirty="0" smtClean="0"/>
            <a:t>تحریک حسی</a:t>
          </a:r>
          <a:endParaRPr lang="fa-IR" dirty="0"/>
        </a:p>
      </dgm:t>
    </dgm:pt>
    <dgm:pt modelId="{B95D0EFC-958A-462B-8A9B-C84DFE7F22E4}" type="parTrans" cxnId="{5E732779-CE68-40B8-A4DA-5C804A491677}">
      <dgm:prSet/>
      <dgm:spPr/>
      <dgm:t>
        <a:bodyPr/>
        <a:lstStyle/>
        <a:p>
          <a:pPr rtl="1"/>
          <a:endParaRPr lang="fa-IR"/>
        </a:p>
      </dgm:t>
    </dgm:pt>
    <dgm:pt modelId="{EB8F123E-C252-4D2E-960B-AF1AAF606540}" type="sibTrans" cxnId="{5E732779-CE68-40B8-A4DA-5C804A491677}">
      <dgm:prSet/>
      <dgm:spPr/>
      <dgm:t>
        <a:bodyPr/>
        <a:lstStyle/>
        <a:p>
          <a:pPr rtl="1"/>
          <a:endParaRPr lang="fa-IR"/>
        </a:p>
      </dgm:t>
    </dgm:pt>
    <dgm:pt modelId="{18AD9F5E-6795-4AB7-A27B-74BB6761221B}">
      <dgm:prSet phldrT="[Text]"/>
      <dgm:spPr/>
      <dgm:t>
        <a:bodyPr/>
        <a:lstStyle/>
        <a:p>
          <a:pPr rtl="1"/>
          <a:r>
            <a:rPr lang="fa-IR" dirty="0" smtClean="0"/>
            <a:t>درک پیام</a:t>
          </a:r>
          <a:endParaRPr lang="fa-IR" dirty="0"/>
        </a:p>
      </dgm:t>
    </dgm:pt>
    <dgm:pt modelId="{CF5F50BE-3216-49FD-82D9-8755FBCD892A}" type="parTrans" cxnId="{66EC09D1-F3C2-451F-951B-4ED05D358E94}">
      <dgm:prSet/>
      <dgm:spPr/>
      <dgm:t>
        <a:bodyPr/>
        <a:lstStyle/>
        <a:p>
          <a:pPr rtl="1"/>
          <a:endParaRPr lang="fa-IR"/>
        </a:p>
      </dgm:t>
    </dgm:pt>
    <dgm:pt modelId="{9DF57DEE-C657-4A72-B248-71CE807E92A7}" type="sibTrans" cxnId="{66EC09D1-F3C2-451F-951B-4ED05D358E94}">
      <dgm:prSet/>
      <dgm:spPr/>
      <dgm:t>
        <a:bodyPr/>
        <a:lstStyle/>
        <a:p>
          <a:pPr rtl="1"/>
          <a:endParaRPr lang="fa-IR"/>
        </a:p>
      </dgm:t>
    </dgm:pt>
    <dgm:pt modelId="{E8BD1A63-E096-4F89-B7CC-4047B40768D2}">
      <dgm:prSet phldrT="[Text]"/>
      <dgm:spPr/>
      <dgm:t>
        <a:bodyPr/>
        <a:lstStyle/>
        <a:p>
          <a:pPr rtl="1"/>
          <a:r>
            <a:rPr lang="fa-IR" dirty="0" smtClean="0"/>
            <a:t>تفسیر پیام</a:t>
          </a:r>
          <a:endParaRPr lang="fa-IR" dirty="0"/>
        </a:p>
      </dgm:t>
    </dgm:pt>
    <dgm:pt modelId="{8301EA81-B4F2-47EF-A621-D1239F4904A5}" type="parTrans" cxnId="{6A04F481-E8FA-412A-A218-CF54A83D210A}">
      <dgm:prSet/>
      <dgm:spPr/>
      <dgm:t>
        <a:bodyPr/>
        <a:lstStyle/>
        <a:p>
          <a:pPr rtl="1"/>
          <a:endParaRPr lang="fa-IR"/>
        </a:p>
      </dgm:t>
    </dgm:pt>
    <dgm:pt modelId="{6491E963-4E2C-4297-8B97-B6E68C5643D5}" type="sibTrans" cxnId="{6A04F481-E8FA-412A-A218-CF54A83D210A}">
      <dgm:prSet/>
      <dgm:spPr/>
      <dgm:t>
        <a:bodyPr/>
        <a:lstStyle/>
        <a:p>
          <a:pPr rtl="1"/>
          <a:endParaRPr lang="fa-IR"/>
        </a:p>
      </dgm:t>
    </dgm:pt>
    <dgm:pt modelId="{5B6865A1-3533-4120-99D9-5BBD5F726E04}">
      <dgm:prSet/>
      <dgm:spPr/>
      <dgm:t>
        <a:bodyPr/>
        <a:lstStyle/>
        <a:p>
          <a:pPr rtl="1"/>
          <a:r>
            <a:rPr lang="fa-IR" dirty="0" smtClean="0"/>
            <a:t>ذخیره پیام</a:t>
          </a:r>
          <a:endParaRPr lang="fa-IR" dirty="0"/>
        </a:p>
      </dgm:t>
    </dgm:pt>
    <dgm:pt modelId="{ED2EA6AB-28CA-44A3-A0E6-D788402EE272}" type="parTrans" cxnId="{A5488741-7A2A-46C7-89B4-3FD0E3F092E6}">
      <dgm:prSet/>
      <dgm:spPr/>
      <dgm:t>
        <a:bodyPr/>
        <a:lstStyle/>
        <a:p>
          <a:pPr rtl="1"/>
          <a:endParaRPr lang="fa-IR"/>
        </a:p>
      </dgm:t>
    </dgm:pt>
    <dgm:pt modelId="{B2E37F11-B081-4F0A-B568-3480367DBD08}" type="sibTrans" cxnId="{A5488741-7A2A-46C7-89B4-3FD0E3F092E6}">
      <dgm:prSet/>
      <dgm:spPr/>
      <dgm:t>
        <a:bodyPr/>
        <a:lstStyle/>
        <a:p>
          <a:pPr rtl="1"/>
          <a:endParaRPr lang="fa-IR"/>
        </a:p>
      </dgm:t>
    </dgm:pt>
    <dgm:pt modelId="{9FC97476-C5B6-4883-8845-1EF66B312C7D}" type="pres">
      <dgm:prSet presAssocID="{A5187E05-92D2-4ABA-8627-354B4D2E805A}" presName="CompostProcess" presStyleCnt="0">
        <dgm:presLayoutVars>
          <dgm:dir/>
          <dgm:resizeHandles val="exact"/>
        </dgm:presLayoutVars>
      </dgm:prSet>
      <dgm:spPr/>
    </dgm:pt>
    <dgm:pt modelId="{1B7F501E-13F0-4CED-A185-C4045DC6813F}" type="pres">
      <dgm:prSet presAssocID="{A5187E05-92D2-4ABA-8627-354B4D2E805A}" presName="arrow" presStyleLbl="bgShp" presStyleIdx="0" presStyleCnt="1"/>
      <dgm:spPr/>
    </dgm:pt>
    <dgm:pt modelId="{97AA6442-97C9-4B6A-A1E1-90174D19352A}" type="pres">
      <dgm:prSet presAssocID="{A5187E05-92D2-4ABA-8627-354B4D2E805A}" presName="linearProcess" presStyleCnt="0"/>
      <dgm:spPr/>
    </dgm:pt>
    <dgm:pt modelId="{B3A558B8-F476-4F17-ACCF-2A2F701E64E2}" type="pres">
      <dgm:prSet presAssocID="{F413FBF1-4FF8-4705-B027-422ECDBA7DA0}" presName="textNode" presStyleLbl="node1" presStyleIdx="0" presStyleCnt="4">
        <dgm:presLayoutVars>
          <dgm:bulletEnabled val="1"/>
        </dgm:presLayoutVars>
      </dgm:prSet>
      <dgm:spPr/>
    </dgm:pt>
    <dgm:pt modelId="{FB9E3E39-F322-4C64-8E2C-8D49F662AA7E}" type="pres">
      <dgm:prSet presAssocID="{EB8F123E-C252-4D2E-960B-AF1AAF606540}" presName="sibTrans" presStyleCnt="0"/>
      <dgm:spPr/>
    </dgm:pt>
    <dgm:pt modelId="{DD7747D7-45D2-4722-92B5-F831BCCD2AC6}" type="pres">
      <dgm:prSet presAssocID="{18AD9F5E-6795-4AB7-A27B-74BB6761221B}" presName="textNode" presStyleLbl="node1" presStyleIdx="1" presStyleCnt="4">
        <dgm:presLayoutVars>
          <dgm:bulletEnabled val="1"/>
        </dgm:presLayoutVars>
      </dgm:prSet>
      <dgm:spPr/>
    </dgm:pt>
    <dgm:pt modelId="{D90F8CF0-3961-4FF8-B294-26A36DC6D5FB}" type="pres">
      <dgm:prSet presAssocID="{9DF57DEE-C657-4A72-B248-71CE807E92A7}" presName="sibTrans" presStyleCnt="0"/>
      <dgm:spPr/>
    </dgm:pt>
    <dgm:pt modelId="{8AB3B213-6F25-4117-B91B-E150998A07DC}" type="pres">
      <dgm:prSet presAssocID="{E8BD1A63-E096-4F89-B7CC-4047B40768D2}" presName="textNode" presStyleLbl="node1" presStyleIdx="2" presStyleCnt="4">
        <dgm:presLayoutVars>
          <dgm:bulletEnabled val="1"/>
        </dgm:presLayoutVars>
      </dgm:prSet>
      <dgm:spPr/>
    </dgm:pt>
    <dgm:pt modelId="{7C224380-6F13-4AAC-A8DF-24BCFE83E45E}" type="pres">
      <dgm:prSet presAssocID="{6491E963-4E2C-4297-8B97-B6E68C5643D5}" presName="sibTrans" presStyleCnt="0"/>
      <dgm:spPr/>
    </dgm:pt>
    <dgm:pt modelId="{B2B917A0-F5C1-4B15-9644-517BAC040F74}" type="pres">
      <dgm:prSet presAssocID="{5B6865A1-3533-4120-99D9-5BBD5F726E04}" presName="textNode" presStyleLbl="node1" presStyleIdx="3" presStyleCnt="4">
        <dgm:presLayoutVars>
          <dgm:bulletEnabled val="1"/>
        </dgm:presLayoutVars>
      </dgm:prSet>
      <dgm:spPr/>
    </dgm:pt>
  </dgm:ptLst>
  <dgm:cxnLst>
    <dgm:cxn modelId="{3FCCD88D-9CAE-44C8-B566-C53D73CBE33D}" type="presOf" srcId="{E8BD1A63-E096-4F89-B7CC-4047B40768D2}" destId="{8AB3B213-6F25-4117-B91B-E150998A07DC}" srcOrd="0" destOrd="0" presId="urn:microsoft.com/office/officeart/2005/8/layout/hProcess9"/>
    <dgm:cxn modelId="{91770F67-2B98-4105-9A53-D3490088A99F}" type="presOf" srcId="{5B6865A1-3533-4120-99D9-5BBD5F726E04}" destId="{B2B917A0-F5C1-4B15-9644-517BAC040F74}" srcOrd="0" destOrd="0" presId="urn:microsoft.com/office/officeart/2005/8/layout/hProcess9"/>
    <dgm:cxn modelId="{A5488741-7A2A-46C7-89B4-3FD0E3F092E6}" srcId="{A5187E05-92D2-4ABA-8627-354B4D2E805A}" destId="{5B6865A1-3533-4120-99D9-5BBD5F726E04}" srcOrd="3" destOrd="0" parTransId="{ED2EA6AB-28CA-44A3-A0E6-D788402EE272}" sibTransId="{B2E37F11-B081-4F0A-B568-3480367DBD08}"/>
    <dgm:cxn modelId="{66EC09D1-F3C2-451F-951B-4ED05D358E94}" srcId="{A5187E05-92D2-4ABA-8627-354B4D2E805A}" destId="{18AD9F5E-6795-4AB7-A27B-74BB6761221B}" srcOrd="1" destOrd="0" parTransId="{CF5F50BE-3216-49FD-82D9-8755FBCD892A}" sibTransId="{9DF57DEE-C657-4A72-B248-71CE807E92A7}"/>
    <dgm:cxn modelId="{6A04F481-E8FA-412A-A218-CF54A83D210A}" srcId="{A5187E05-92D2-4ABA-8627-354B4D2E805A}" destId="{E8BD1A63-E096-4F89-B7CC-4047B40768D2}" srcOrd="2" destOrd="0" parTransId="{8301EA81-B4F2-47EF-A621-D1239F4904A5}" sibTransId="{6491E963-4E2C-4297-8B97-B6E68C5643D5}"/>
    <dgm:cxn modelId="{54A64514-B45A-4E7E-B749-58731BB9A3CC}" type="presOf" srcId="{F413FBF1-4FF8-4705-B027-422ECDBA7DA0}" destId="{B3A558B8-F476-4F17-ACCF-2A2F701E64E2}" srcOrd="0" destOrd="0" presId="urn:microsoft.com/office/officeart/2005/8/layout/hProcess9"/>
    <dgm:cxn modelId="{5E732779-CE68-40B8-A4DA-5C804A491677}" srcId="{A5187E05-92D2-4ABA-8627-354B4D2E805A}" destId="{F413FBF1-4FF8-4705-B027-422ECDBA7DA0}" srcOrd="0" destOrd="0" parTransId="{B95D0EFC-958A-462B-8A9B-C84DFE7F22E4}" sibTransId="{EB8F123E-C252-4D2E-960B-AF1AAF606540}"/>
    <dgm:cxn modelId="{9901E347-E80C-4F40-99DC-6A9638BC708A}" type="presOf" srcId="{A5187E05-92D2-4ABA-8627-354B4D2E805A}" destId="{9FC97476-C5B6-4883-8845-1EF66B312C7D}" srcOrd="0" destOrd="0" presId="urn:microsoft.com/office/officeart/2005/8/layout/hProcess9"/>
    <dgm:cxn modelId="{E571871D-3E6F-464B-BF08-A4ECB7D1622A}" type="presOf" srcId="{18AD9F5E-6795-4AB7-A27B-74BB6761221B}" destId="{DD7747D7-45D2-4722-92B5-F831BCCD2AC6}" srcOrd="0" destOrd="0" presId="urn:microsoft.com/office/officeart/2005/8/layout/hProcess9"/>
    <dgm:cxn modelId="{B04A82FD-1BC7-42BD-9C51-1ADD354210E4}" type="presParOf" srcId="{9FC97476-C5B6-4883-8845-1EF66B312C7D}" destId="{1B7F501E-13F0-4CED-A185-C4045DC6813F}" srcOrd="0" destOrd="0" presId="urn:microsoft.com/office/officeart/2005/8/layout/hProcess9"/>
    <dgm:cxn modelId="{144FB1D5-8C75-4729-A1DD-33E11FDC0EB0}" type="presParOf" srcId="{9FC97476-C5B6-4883-8845-1EF66B312C7D}" destId="{97AA6442-97C9-4B6A-A1E1-90174D19352A}" srcOrd="1" destOrd="0" presId="urn:microsoft.com/office/officeart/2005/8/layout/hProcess9"/>
    <dgm:cxn modelId="{FEC06598-777F-4DCF-B287-0ACA49CEED69}" type="presParOf" srcId="{97AA6442-97C9-4B6A-A1E1-90174D19352A}" destId="{B3A558B8-F476-4F17-ACCF-2A2F701E64E2}" srcOrd="0" destOrd="0" presId="urn:microsoft.com/office/officeart/2005/8/layout/hProcess9"/>
    <dgm:cxn modelId="{8E58FE8B-2059-4E72-8BA8-47485844ED7A}" type="presParOf" srcId="{97AA6442-97C9-4B6A-A1E1-90174D19352A}" destId="{FB9E3E39-F322-4C64-8E2C-8D49F662AA7E}" srcOrd="1" destOrd="0" presId="urn:microsoft.com/office/officeart/2005/8/layout/hProcess9"/>
    <dgm:cxn modelId="{1880B18E-C05C-4848-AEDD-41CBBB4D7648}" type="presParOf" srcId="{97AA6442-97C9-4B6A-A1E1-90174D19352A}" destId="{DD7747D7-45D2-4722-92B5-F831BCCD2AC6}" srcOrd="2" destOrd="0" presId="urn:microsoft.com/office/officeart/2005/8/layout/hProcess9"/>
    <dgm:cxn modelId="{4CF62787-11CA-4472-9330-3FBB6900692F}" type="presParOf" srcId="{97AA6442-97C9-4B6A-A1E1-90174D19352A}" destId="{D90F8CF0-3961-4FF8-B294-26A36DC6D5FB}" srcOrd="3" destOrd="0" presId="urn:microsoft.com/office/officeart/2005/8/layout/hProcess9"/>
    <dgm:cxn modelId="{BEECBBE0-DA9C-4177-A59A-D7ABF8F0F667}" type="presParOf" srcId="{97AA6442-97C9-4B6A-A1E1-90174D19352A}" destId="{8AB3B213-6F25-4117-B91B-E150998A07DC}" srcOrd="4" destOrd="0" presId="urn:microsoft.com/office/officeart/2005/8/layout/hProcess9"/>
    <dgm:cxn modelId="{DA4D7F9F-3B9D-4E71-A008-131300F58455}" type="presParOf" srcId="{97AA6442-97C9-4B6A-A1E1-90174D19352A}" destId="{7C224380-6F13-4AAC-A8DF-24BCFE83E45E}" srcOrd="5" destOrd="0" presId="urn:microsoft.com/office/officeart/2005/8/layout/hProcess9"/>
    <dgm:cxn modelId="{C635D141-C110-41DF-AE5D-91C367A80C28}" type="presParOf" srcId="{97AA6442-97C9-4B6A-A1E1-90174D19352A}" destId="{B2B917A0-F5C1-4B15-9644-517BAC040F74}" srcOrd="6"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73869F9-803C-4329-8E7D-77B3D74E0CCE}" type="datetimeFigureOut">
              <a:rPr lang="fa-IR" smtClean="0"/>
              <a:t>06/27/1432</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358108D-A7DD-4DE0-AF52-09A16CFC83CC}"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3869F9-803C-4329-8E7D-77B3D74E0CCE}" type="datetimeFigureOut">
              <a:rPr lang="fa-IR" smtClean="0"/>
              <a:t>06/27/1432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58108D-A7DD-4DE0-AF52-09A16CFC83CC}"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3869F9-803C-4329-8E7D-77B3D74E0CCE}" type="datetimeFigureOut">
              <a:rPr lang="fa-IR" smtClean="0"/>
              <a:t>06/27/1432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58108D-A7DD-4DE0-AF52-09A16CFC83CC}"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73869F9-803C-4329-8E7D-77B3D74E0CCE}" type="datetimeFigureOut">
              <a:rPr lang="fa-IR" smtClean="0"/>
              <a:t>06/27/1432</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B358108D-A7DD-4DE0-AF52-09A16CFC83CC}"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73869F9-803C-4329-8E7D-77B3D74E0CCE}" type="datetimeFigureOut">
              <a:rPr lang="fa-IR" smtClean="0"/>
              <a:t>06/27/1432</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B358108D-A7DD-4DE0-AF52-09A16CFC83CC}" type="slidenum">
              <a:rPr lang="fa-IR" smtClean="0"/>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73869F9-803C-4329-8E7D-77B3D74E0CCE}" type="datetimeFigureOut">
              <a:rPr lang="fa-IR" smtClean="0"/>
              <a:t>06/27/1432</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B358108D-A7DD-4DE0-AF52-09A16CFC83CC}"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73869F9-803C-4329-8E7D-77B3D74E0CCE}" type="datetimeFigureOut">
              <a:rPr lang="fa-IR" smtClean="0"/>
              <a:t>06/27/1432</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358108D-A7DD-4DE0-AF52-09A16CFC83CC}"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3869F9-803C-4329-8E7D-77B3D74E0CCE}" type="datetimeFigureOut">
              <a:rPr lang="fa-IR" smtClean="0"/>
              <a:t>06/27/1432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358108D-A7DD-4DE0-AF52-09A16CFC83CC}"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73869F9-803C-4329-8E7D-77B3D74E0CCE}" type="datetimeFigureOut">
              <a:rPr lang="fa-IR" smtClean="0"/>
              <a:t>06/27/1432</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B358108D-A7DD-4DE0-AF52-09A16CFC83CC}"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73869F9-803C-4329-8E7D-77B3D74E0CCE}" type="datetimeFigureOut">
              <a:rPr lang="fa-IR" smtClean="0"/>
              <a:t>06/27/1432</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358108D-A7DD-4DE0-AF52-09A16CFC83CC}"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73869F9-803C-4329-8E7D-77B3D74E0CCE}" type="datetimeFigureOut">
              <a:rPr lang="fa-IR" smtClean="0"/>
              <a:t>06/27/1432</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358108D-A7DD-4DE0-AF52-09A16CFC83CC}"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73869F9-803C-4329-8E7D-77B3D74E0CCE}" type="datetimeFigureOut">
              <a:rPr lang="fa-IR" smtClean="0"/>
              <a:t>06/27/1432</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358108D-A7DD-4DE0-AF52-09A16CFC83CC}"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Koodak" pitchFamily="2" charset="-78"/>
              </a:rPr>
              <a:t>مغز و فرآیند یادگیری</a:t>
            </a:r>
            <a:endParaRPr lang="fa-IR" dirty="0">
              <a:cs typeface="B Koodak" pitchFamily="2" charset="-78"/>
            </a:endParaRPr>
          </a:p>
        </p:txBody>
      </p:sp>
      <p:sp>
        <p:nvSpPr>
          <p:cNvPr id="3" name="Subtitle 2"/>
          <p:cNvSpPr>
            <a:spLocks noGrp="1"/>
          </p:cNvSpPr>
          <p:nvPr>
            <p:ph type="subTitle" idx="1"/>
          </p:nvPr>
        </p:nvSpPr>
        <p:spPr/>
        <p:txBody>
          <a:bodyPr/>
          <a:lstStyle/>
          <a:p>
            <a:r>
              <a:rPr lang="fa-IR" dirty="0" smtClean="0">
                <a:cs typeface="B Koodak" pitchFamily="2" charset="-78"/>
              </a:rPr>
              <a:t>دکتر محبوبه سادات ابراهیم نژاد</a:t>
            </a:r>
            <a:endParaRPr lang="fa-IR" dirty="0">
              <a:cs typeface="B Koodak"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لوبهای پس سری</a:t>
            </a:r>
          </a:p>
          <a:p>
            <a:r>
              <a:rPr lang="fa-IR" dirty="0" smtClean="0">
                <a:cs typeface="B Koodak" pitchFamily="2" charset="-78"/>
              </a:rPr>
              <a:t>لوبهای گیجگاهی</a:t>
            </a:r>
          </a:p>
          <a:p>
            <a:r>
              <a:rPr lang="fa-IR" dirty="0" smtClean="0">
                <a:cs typeface="B Koodak" pitchFamily="2" charset="-78"/>
              </a:rPr>
              <a:t>لوبهای آهیانه ای</a:t>
            </a:r>
          </a:p>
          <a:p>
            <a:r>
              <a:rPr lang="fa-IR" dirty="0" smtClean="0">
                <a:cs typeface="B Koodak" pitchFamily="2" charset="-78"/>
              </a:rPr>
              <a:t>لوبهای پیشانی</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cs typeface="B Koodak" pitchFamily="2" charset="-78"/>
            </a:endParaRPr>
          </a:p>
        </p:txBody>
      </p:sp>
      <p:sp>
        <p:nvSpPr>
          <p:cNvPr id="3" name="Content Placeholder 2"/>
          <p:cNvSpPr>
            <a:spLocks noGrp="1"/>
          </p:cNvSpPr>
          <p:nvPr>
            <p:ph idx="1"/>
          </p:nvPr>
        </p:nvSpPr>
        <p:spPr/>
        <p:txBody>
          <a:bodyPr>
            <a:normAutofit/>
          </a:bodyPr>
          <a:lstStyle/>
          <a:p>
            <a:pPr algn="ctr">
              <a:buNone/>
            </a:pPr>
            <a:r>
              <a:rPr lang="fa-IR" sz="5400" dirty="0" smtClean="0">
                <a:cs typeface="B Titr" pitchFamily="2" charset="-78"/>
              </a:rPr>
              <a:t>نحوه برقرای ارتباط بین نورونها</a:t>
            </a:r>
            <a:endParaRPr lang="fa-IR" sz="5400" dirty="0">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پتانسیل عمل</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روشی بری انتقال یک پیام عصبی در طول یک نورون</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سیناپس</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محل ارتباط دو نورون که در این محل پیام عصبی از یک نورون به وسیله واسطه های شیمیایی به نورون دیگر منتقل می شود.</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Koodak" pitchFamily="2" charset="-78"/>
              </a:rPr>
              <a:t>انواع پیام رسانهای شیمیایی</a:t>
            </a:r>
            <a:endParaRPr lang="fa-IR" dirty="0">
              <a:cs typeface="B Koodak" pitchFamily="2" charset="-78"/>
            </a:endParaRPr>
          </a:p>
        </p:txBody>
      </p:sp>
      <p:sp>
        <p:nvSpPr>
          <p:cNvPr id="3" name="Content Placeholder 2"/>
          <p:cNvSpPr>
            <a:spLocks noGrp="1"/>
          </p:cNvSpPr>
          <p:nvPr>
            <p:ph idx="1"/>
          </p:nvPr>
        </p:nvSpPr>
        <p:spPr/>
        <p:txBody>
          <a:bodyPr>
            <a:normAutofit lnSpcReduction="10000"/>
          </a:bodyPr>
          <a:lstStyle/>
          <a:p>
            <a:r>
              <a:rPr lang="fa-IR" dirty="0" smtClean="0">
                <a:cs typeface="B Koodak" pitchFamily="2" charset="-78"/>
              </a:rPr>
              <a:t>اسیدهای آمینه</a:t>
            </a:r>
          </a:p>
          <a:p>
            <a:pPr lvl="1"/>
            <a:r>
              <a:rPr lang="fa-IR" dirty="0" smtClean="0">
                <a:cs typeface="B Koodak" pitchFamily="2" charset="-78"/>
              </a:rPr>
              <a:t>گلوتامات</a:t>
            </a:r>
          </a:p>
          <a:p>
            <a:pPr lvl="1"/>
            <a:r>
              <a:rPr lang="fa-IR" dirty="0" smtClean="0">
                <a:cs typeface="B Koodak" pitchFamily="2" charset="-78"/>
              </a:rPr>
              <a:t>گلیسین</a:t>
            </a:r>
          </a:p>
          <a:p>
            <a:pPr lvl="1"/>
            <a:r>
              <a:rPr lang="fa-IR" dirty="0" smtClean="0">
                <a:cs typeface="B Koodak" pitchFamily="2" charset="-78"/>
              </a:rPr>
              <a:t>گابا</a:t>
            </a:r>
          </a:p>
          <a:p>
            <a:r>
              <a:rPr lang="fa-IR" dirty="0" smtClean="0">
                <a:cs typeface="B Koodak" pitchFamily="2" charset="-78"/>
              </a:rPr>
              <a:t>آمینه ها</a:t>
            </a:r>
          </a:p>
          <a:p>
            <a:pPr lvl="1"/>
            <a:r>
              <a:rPr lang="fa-IR" dirty="0" smtClean="0">
                <a:cs typeface="B Koodak" pitchFamily="2" charset="-78"/>
              </a:rPr>
              <a:t>اپی نفرین</a:t>
            </a:r>
          </a:p>
          <a:p>
            <a:pPr lvl="1"/>
            <a:r>
              <a:rPr lang="fa-IR" dirty="0" smtClean="0">
                <a:cs typeface="B Koodak" pitchFamily="2" charset="-78"/>
              </a:rPr>
              <a:t>نوراپی نفرین</a:t>
            </a:r>
          </a:p>
          <a:p>
            <a:r>
              <a:rPr lang="fa-IR" dirty="0" smtClean="0">
                <a:cs typeface="B Koodak" pitchFamily="2" charset="-78"/>
              </a:rPr>
              <a:t>پپتیدها</a:t>
            </a:r>
          </a:p>
          <a:p>
            <a:pPr lvl="1"/>
            <a:r>
              <a:rPr lang="fa-IR" dirty="0" smtClean="0">
                <a:cs typeface="B Koodak" pitchFamily="2" charset="-78"/>
              </a:rPr>
              <a:t>اندورفین</a:t>
            </a:r>
          </a:p>
          <a:p>
            <a:pPr lvl="1"/>
            <a:r>
              <a:rPr lang="fa-IR" dirty="0" smtClean="0">
                <a:cs typeface="B Koodak" pitchFamily="2" charset="-78"/>
              </a:rPr>
              <a:t>وازوپرسین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571744"/>
            <a:ext cx="8229600" cy="1143000"/>
          </a:xfrm>
        </p:spPr>
        <p:txBody>
          <a:bodyPr>
            <a:noAutofit/>
          </a:bodyPr>
          <a:lstStyle/>
          <a:p>
            <a:r>
              <a:rPr lang="fa-IR" sz="6000" dirty="0" smtClean="0">
                <a:cs typeface="B Titr" pitchFamily="2" charset="-78"/>
              </a:rPr>
              <a:t>از داده های حسی تا ذخیره اطلاعات</a:t>
            </a:r>
            <a:endParaRPr lang="fa-IR" sz="6000" dirty="0">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Koodak" pitchFamily="2" charset="-78"/>
            </a:endParaRPr>
          </a:p>
        </p:txBody>
      </p:sp>
      <p:graphicFrame>
        <p:nvGraphicFramePr>
          <p:cNvPr id="4" name="Content Placeholder 3"/>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Koodak" pitchFamily="2" charset="-78"/>
              </a:rPr>
              <a:t>حافظه حسی؛ </a:t>
            </a:r>
            <a:r>
              <a:rPr lang="fa-IR" dirty="0" smtClean="0">
                <a:cs typeface="B Koodak" pitchFamily="2" charset="-78"/>
              </a:rPr>
              <a:t>آوردن اطلاعات به مغز</a:t>
            </a:r>
            <a:endParaRPr lang="fa-IR" dirty="0">
              <a:cs typeface="B Koodak" pitchFamily="2" charset="-78"/>
            </a:endParaRPr>
          </a:p>
        </p:txBody>
      </p:sp>
      <p:sp>
        <p:nvSpPr>
          <p:cNvPr id="3" name="Content Placeholder 2"/>
          <p:cNvSpPr>
            <a:spLocks noGrp="1"/>
          </p:cNvSpPr>
          <p:nvPr>
            <p:ph idx="1"/>
          </p:nvPr>
        </p:nvSpPr>
        <p:spPr/>
        <p:txBody>
          <a:bodyPr/>
          <a:lstStyle/>
          <a:p>
            <a:pPr>
              <a:buNone/>
            </a:pPr>
            <a:r>
              <a:rPr lang="fa-IR" dirty="0" smtClean="0">
                <a:cs typeface="B Koodak" pitchFamily="2" charset="-78"/>
              </a:rPr>
              <a:t>نقش حافظه حسی این است که اطلاعات ورودی به مغز را از طریق گیرنده های حسی بگیردو کمتر از یک ثانیه آن را نگه دارد تا تصمیم گرفته شود که با آن چه باید کرد.</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از پیامهای حسی تا ادراک</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پیامهای حسی دریافت شده توسط حواس به صورت پیام عصبی به قشر مغز مربوط به آن گیرنده رفته و در آنجا درک می شوند. یعنی معلوم می شود که چیزی حس شده است.</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ازدرک تا توجه</a:t>
            </a:r>
            <a:endParaRPr lang="fa-IR" dirty="0">
              <a:cs typeface="B Koodak" pitchFamily="2" charset="-78"/>
            </a:endParaRPr>
          </a:p>
        </p:txBody>
      </p:sp>
      <p:sp>
        <p:nvSpPr>
          <p:cNvPr id="3" name="Content Placeholder 2"/>
          <p:cNvSpPr>
            <a:spLocks noGrp="1"/>
          </p:cNvSpPr>
          <p:nvPr>
            <p:ph idx="1"/>
          </p:nvPr>
        </p:nvSpPr>
        <p:spPr/>
        <p:txBody>
          <a:bodyPr/>
          <a:lstStyle/>
          <a:p>
            <a:pPr>
              <a:buNone/>
            </a:pPr>
            <a:r>
              <a:rPr lang="fa-IR" dirty="0" smtClean="0">
                <a:cs typeface="B Koodak" pitchFamily="2" charset="-78"/>
              </a:rPr>
              <a:t>دائماً از گیرنده های حسی پیامهای متعددی به مغز می رسد اما شما به همه آنها توجه نمی کنید. به عبارت دیگر برایتان اهمیتی ندارند. مگر موارد که به نوعی برای شما مهم است و به آن توجه می کنید.</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دورنمای مطالب</a:t>
            </a:r>
            <a:endParaRPr lang="fa-IR" dirty="0">
              <a:cs typeface="B Koodak" pitchFamily="2" charset="-78"/>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fa-IR" dirty="0" smtClean="0">
                <a:cs typeface="B Koodak" pitchFamily="2" charset="-78"/>
              </a:rPr>
              <a:t>بیان ساده ای از ساختار مغز انسان</a:t>
            </a:r>
          </a:p>
          <a:p>
            <a:pPr>
              <a:buFont typeface="Wingdings" pitchFamily="2" charset="2"/>
              <a:buChar char="ü"/>
            </a:pPr>
            <a:r>
              <a:rPr lang="fa-IR" dirty="0" smtClean="0">
                <a:cs typeface="B Koodak" pitchFamily="2" charset="-78"/>
              </a:rPr>
              <a:t>نحوه برقراری ارتباط بین نورونها</a:t>
            </a:r>
          </a:p>
          <a:p>
            <a:pPr>
              <a:buFont typeface="Wingdings" pitchFamily="2" charset="2"/>
              <a:buChar char="ü"/>
            </a:pPr>
            <a:r>
              <a:rPr lang="fa-IR" dirty="0" smtClean="0">
                <a:cs typeface="B Koodak" pitchFamily="2" charset="-78"/>
              </a:rPr>
              <a:t>انواع مختلف حافظه</a:t>
            </a:r>
          </a:p>
          <a:p>
            <a:pPr lvl="1">
              <a:buFont typeface="Wingdings" pitchFamily="2" charset="2"/>
              <a:buChar char="v"/>
            </a:pPr>
            <a:r>
              <a:rPr lang="fa-IR" dirty="0" smtClean="0">
                <a:cs typeface="B Koodak" pitchFamily="2" charset="-78"/>
              </a:rPr>
              <a:t>حافظه حسی</a:t>
            </a:r>
          </a:p>
          <a:p>
            <a:pPr lvl="1">
              <a:buFont typeface="Wingdings" pitchFamily="2" charset="2"/>
              <a:buChar char="v"/>
            </a:pPr>
            <a:r>
              <a:rPr lang="fa-IR" dirty="0" smtClean="0">
                <a:cs typeface="B Koodak" pitchFamily="2" charset="-78"/>
              </a:rPr>
              <a:t>حافظه فعال</a:t>
            </a:r>
          </a:p>
          <a:p>
            <a:pPr lvl="1">
              <a:buFont typeface="Wingdings" pitchFamily="2" charset="2"/>
              <a:buChar char="v"/>
            </a:pPr>
            <a:r>
              <a:rPr lang="fa-IR" dirty="0" smtClean="0">
                <a:cs typeface="B Koodak" pitchFamily="2" charset="-78"/>
              </a:rPr>
              <a:t>حافظه درازمدت</a:t>
            </a:r>
          </a:p>
          <a:p>
            <a:pPr>
              <a:buFont typeface="Wingdings" pitchFamily="2" charset="2"/>
              <a:buChar char="ü"/>
            </a:pPr>
            <a:r>
              <a:rPr lang="fa-IR" dirty="0" smtClean="0">
                <a:cs typeface="B Koodak" pitchFamily="2" charset="-78"/>
              </a:rPr>
              <a:t>تطبیق آموزش با نحوه یادگیری بهتر مغز</a:t>
            </a:r>
          </a:p>
          <a:p>
            <a:pPr lvl="1">
              <a:buFont typeface="Wingdings" pitchFamily="2" charset="2"/>
              <a:buChar char="v"/>
            </a:pPr>
            <a:r>
              <a:rPr lang="fa-IR" dirty="0" smtClean="0">
                <a:cs typeface="B Koodak" pitchFamily="2" charset="-78"/>
              </a:rPr>
              <a:t>معنا بخشیدن به مواد درسی از طریق حل مسایل، انجام پروژه ها و شبیه سازی</a:t>
            </a:r>
          </a:p>
          <a:p>
            <a:pPr lvl="1">
              <a:buFont typeface="Wingdings" pitchFamily="2" charset="2"/>
              <a:buChar char="v"/>
            </a:pPr>
            <a:r>
              <a:rPr lang="fa-IR" dirty="0" smtClean="0">
                <a:cs typeface="B Koodak" pitchFamily="2" charset="-78"/>
              </a:rPr>
              <a:t>استفاده موثر از حواس بینایی و شنوایی</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حافظه فعال؛ پردازش خود آگاه اطلاعات</a:t>
            </a:r>
            <a:endParaRPr lang="fa-IR" dirty="0">
              <a:cs typeface="B Koodak" pitchFamily="2" charset="-78"/>
            </a:endParaRPr>
          </a:p>
        </p:txBody>
      </p:sp>
      <p:sp>
        <p:nvSpPr>
          <p:cNvPr id="3" name="Content Placeholder 2"/>
          <p:cNvSpPr>
            <a:spLocks noGrp="1"/>
          </p:cNvSpPr>
          <p:nvPr>
            <p:ph idx="1"/>
          </p:nvPr>
        </p:nvSpPr>
        <p:spPr/>
        <p:txBody>
          <a:bodyPr/>
          <a:lstStyle/>
          <a:p>
            <a:pPr>
              <a:buNone/>
            </a:pPr>
            <a:r>
              <a:rPr lang="fa-IR" dirty="0" smtClean="0">
                <a:cs typeface="B Koodak" pitchFamily="2" charset="-78"/>
              </a:rPr>
              <a:t>حافظه فعال به ما این امکان را می دهد تا اطلاعات درکی فعلی را (که در حافظه حسی است) با دانش ذخیره شده قبلی در کنار هم جمع کنیم و به صورت خودآگاه با اطلاعات کار کنیم، آنقدر که ذخیره اطلاعات را در حافظه دراز مدت قطعی کنیم. </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محدودیتهای حافظه فعال</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الگوی 18 ثانیه ای</a:t>
            </a:r>
          </a:p>
          <a:p>
            <a:r>
              <a:rPr lang="fa-IR" dirty="0" smtClean="0">
                <a:cs typeface="B Koodak" pitchFamily="2" charset="-78"/>
              </a:rPr>
              <a:t>تأثیر مهمانی شلوغ (لزوم تمرکز بر یک مفهوم در یک زمان)</a:t>
            </a:r>
          </a:p>
          <a:p>
            <a:r>
              <a:rPr lang="fa-IR" dirty="0" smtClean="0">
                <a:cs typeface="B Koodak" pitchFamily="2" charset="-78"/>
              </a:rPr>
              <a:t>عدد هفت جادویی</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راههای غلبه بر محدودیتها</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تکه کردن اطلاعات</a:t>
            </a:r>
          </a:p>
          <a:p>
            <a:r>
              <a:rPr lang="fa-IR" dirty="0" smtClean="0">
                <a:cs typeface="B Koodak" pitchFamily="2" charset="-78"/>
              </a:rPr>
              <a:t>تمرین از طریق تکرار</a:t>
            </a:r>
          </a:p>
          <a:p>
            <a:r>
              <a:rPr lang="fa-IR" dirty="0" smtClean="0">
                <a:cs typeface="B Koodak" pitchFamily="2" charset="-78"/>
              </a:rPr>
              <a:t>تمرین تشریحی</a:t>
            </a:r>
          </a:p>
          <a:p>
            <a:r>
              <a:rPr lang="fa-IR" dirty="0" smtClean="0">
                <a:cs typeface="B Koodak" pitchFamily="2" charset="-78"/>
              </a:rPr>
              <a:t>معنا و یادسپاری</a:t>
            </a:r>
          </a:p>
          <a:p>
            <a:r>
              <a:rPr lang="fa-IR" dirty="0" smtClean="0">
                <a:cs typeface="B Koodak" pitchFamily="2" charset="-78"/>
              </a:rPr>
              <a:t>ایجاد معنا با استفاده از ارتباطات</a:t>
            </a:r>
          </a:p>
          <a:p>
            <a:r>
              <a:rPr lang="fa-IR" dirty="0" smtClean="0">
                <a:cs typeface="B Koodak" pitchFamily="2" charset="-78"/>
              </a:rPr>
              <a:t>استفاده از ارتباطات برای مطالبی که معنای کمتری دارند.</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Koodak" pitchFamily="2" charset="-78"/>
              </a:rPr>
              <a:t>حافظه درازمدت؛ سیستم ذخیره اطلاعات مغز</a:t>
            </a:r>
            <a:endParaRPr lang="fa-IR" dirty="0">
              <a:cs typeface="B Koodak" pitchFamily="2" charset="-78"/>
            </a:endParaRPr>
          </a:p>
        </p:txBody>
      </p:sp>
      <p:sp>
        <p:nvSpPr>
          <p:cNvPr id="3" name="Content Placeholder 2"/>
          <p:cNvSpPr>
            <a:spLocks noGrp="1"/>
          </p:cNvSpPr>
          <p:nvPr>
            <p:ph idx="1"/>
          </p:nvPr>
        </p:nvSpPr>
        <p:spPr/>
        <p:txBody>
          <a:bodyPr/>
          <a:lstStyle/>
          <a:p>
            <a:pPr>
              <a:lnSpc>
                <a:spcPct val="150000"/>
              </a:lnSpc>
            </a:pPr>
            <a:r>
              <a:rPr lang="fa-IR" dirty="0" smtClean="0">
                <a:cs typeface="B Koodak" pitchFamily="2" charset="-78"/>
              </a:rPr>
              <a:t>اطلاعات ذخیره شده در این حافظه نسبتاً دائمی است.</a:t>
            </a:r>
          </a:p>
          <a:p>
            <a:pPr>
              <a:lnSpc>
                <a:spcPct val="150000"/>
              </a:lnSpc>
            </a:pPr>
            <a:r>
              <a:rPr lang="fa-IR" dirty="0" smtClean="0">
                <a:cs typeface="B Koodak" pitchFamily="2" charset="-78"/>
              </a:rPr>
              <a:t>ظرفیت حافظه دراز مدت نامشخص است.</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انواع ذخیره اطلاعات</a:t>
            </a:r>
            <a:endParaRPr lang="fa-IR" dirty="0">
              <a:cs typeface="B Koodak" pitchFamily="2" charset="-78"/>
            </a:endParaRPr>
          </a:p>
        </p:txBody>
      </p:sp>
      <p:sp>
        <p:nvSpPr>
          <p:cNvPr id="3" name="Content Placeholder 2"/>
          <p:cNvSpPr>
            <a:spLocks noGrp="1"/>
          </p:cNvSpPr>
          <p:nvPr>
            <p:ph idx="1"/>
          </p:nvPr>
        </p:nvSpPr>
        <p:spPr>
          <a:xfrm>
            <a:off x="457200" y="1689119"/>
            <a:ext cx="8229600" cy="4525963"/>
          </a:xfrm>
        </p:spPr>
        <p:txBody>
          <a:bodyPr/>
          <a:lstStyle/>
          <a:p>
            <a:pPr>
              <a:lnSpc>
                <a:spcPct val="200000"/>
              </a:lnSpc>
              <a:buFont typeface="Wingdings" pitchFamily="2" charset="2"/>
              <a:buChar char="ü"/>
            </a:pPr>
            <a:r>
              <a:rPr lang="fa-IR" dirty="0" smtClean="0">
                <a:cs typeface="B Koodak" pitchFamily="2" charset="-78"/>
              </a:rPr>
              <a:t>حافظه روالی- مهارتها و آماده سازی</a:t>
            </a:r>
          </a:p>
          <a:p>
            <a:pPr>
              <a:lnSpc>
                <a:spcPct val="200000"/>
              </a:lnSpc>
              <a:buFont typeface="Wingdings" pitchFamily="2" charset="2"/>
              <a:buChar char="ü"/>
            </a:pPr>
            <a:r>
              <a:rPr lang="fa-IR" dirty="0" smtClean="0">
                <a:cs typeface="B Koodak" pitchFamily="2" charset="-78"/>
              </a:rPr>
              <a:t>حافظه اعلانی- یادآوری معنایی و بخشی</a:t>
            </a:r>
          </a:p>
          <a:p>
            <a:pPr>
              <a:lnSpc>
                <a:spcPct val="200000"/>
              </a:lnSpc>
              <a:buFont typeface="Wingdings" pitchFamily="2" charset="2"/>
              <a:buChar char="ü"/>
            </a:pPr>
            <a:endParaRPr lang="fa-IR" dirty="0">
              <a:cs typeface="B Koodak"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68676"/>
          </a:xfrm>
        </p:spPr>
        <p:txBody>
          <a:bodyPr>
            <a:normAutofit fontScale="90000"/>
          </a:bodyPr>
          <a:lstStyle/>
          <a:p>
            <a:pPr>
              <a:lnSpc>
                <a:spcPct val="200000"/>
              </a:lnSpc>
            </a:pPr>
            <a:r>
              <a:rPr lang="fa-IR" sz="6000" dirty="0" smtClean="0">
                <a:cs typeface="B Titr" pitchFamily="2" charset="-78"/>
              </a:rPr>
              <a:t>استفاده از حواس بینایی و شنوایی برای بالا بردن یادگیری</a:t>
            </a:r>
            <a:endParaRPr lang="fa-IR" sz="6000" dirty="0">
              <a:cs typeface="B Tit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تطبیق آموزش با نحوه یادگیری بهتر مغز</a:t>
            </a:r>
            <a:endParaRPr lang="fa-IR" dirty="0">
              <a:cs typeface="B Koodak" pitchFamily="2" charset="-78"/>
            </a:endParaRPr>
          </a:p>
        </p:txBody>
      </p:sp>
      <p:sp>
        <p:nvSpPr>
          <p:cNvPr id="3" name="Content Placeholder 2"/>
          <p:cNvSpPr>
            <a:spLocks noGrp="1"/>
          </p:cNvSpPr>
          <p:nvPr>
            <p:ph idx="1"/>
          </p:nvPr>
        </p:nvSpPr>
        <p:spPr/>
        <p:txBody>
          <a:bodyPr/>
          <a:lstStyle/>
          <a:p>
            <a:endParaRPr lang="fa-I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معنادار کردن مواد درسی</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حل مسأله</a:t>
            </a:r>
          </a:p>
          <a:p>
            <a:r>
              <a:rPr lang="fa-IR" dirty="0" smtClean="0">
                <a:cs typeface="B Koodak" pitchFamily="2" charset="-78"/>
              </a:rPr>
              <a:t>انجام پروژه ها</a:t>
            </a:r>
          </a:p>
          <a:p>
            <a:r>
              <a:rPr lang="fa-IR" dirty="0" smtClean="0">
                <a:cs typeface="B Koodak" pitchFamily="2" charset="-78"/>
              </a:rPr>
              <a:t>شبیه سازی</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ارزش یک تصویر برابر است با 10000 واژه</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شما به ندرت یک چهره را فراموش می کنید.</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Koodak" pitchFamily="2" charset="-78"/>
            </a:endParaRPr>
          </a:p>
        </p:txBody>
      </p:sp>
      <p:sp>
        <p:nvSpPr>
          <p:cNvPr id="3" name="Content Placeholder 2"/>
          <p:cNvSpPr>
            <a:spLocks noGrp="1"/>
          </p:cNvSpPr>
          <p:nvPr>
            <p:ph idx="1"/>
          </p:nvPr>
        </p:nvSpPr>
        <p:spPr/>
        <p:txBody>
          <a:bodyPr>
            <a:normAutofit/>
          </a:bodyPr>
          <a:lstStyle/>
          <a:p>
            <a:pPr algn="ctr">
              <a:buNone/>
            </a:pPr>
            <a:r>
              <a:rPr lang="fa-IR" sz="4800" dirty="0" smtClean="0">
                <a:cs typeface="B Titr" pitchFamily="2" charset="-78"/>
              </a:rPr>
              <a:t>گشودن جعبه سیاه مغز</a:t>
            </a:r>
            <a:endParaRPr lang="fa-IR" sz="4800" dirty="0">
              <a:cs typeface="B Tit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فکر کردن در قالب تصاویر</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روشهای کلاسی با استفاده از پردازش تصویری</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Koodak" pitchFamily="2" charset="-78"/>
              </a:rPr>
              <a:t>بشر برای فهمیدن روش کارکرد مغزروشهای مختلف را به بوته آزمایش گذاشته است</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تکنیکهای عکسبرداری از مغز</a:t>
            </a:r>
          </a:p>
          <a:p>
            <a:r>
              <a:rPr lang="fa-IR" dirty="0" smtClean="0">
                <a:cs typeface="B Koodak" pitchFamily="2" charset="-78"/>
              </a:rPr>
              <a:t>اشعه ایکس</a:t>
            </a:r>
          </a:p>
          <a:p>
            <a:r>
              <a:rPr lang="fa-IR" dirty="0" smtClean="0">
                <a:cs typeface="B Koodak" pitchFamily="2" charset="-78"/>
              </a:rPr>
              <a:t>سی تی اسکن</a:t>
            </a:r>
          </a:p>
          <a:p>
            <a:r>
              <a:rPr lang="fa-IR" dirty="0" smtClean="0">
                <a:cs typeface="B Koodak" pitchFamily="2" charset="-78"/>
              </a:rPr>
              <a:t>مشاهده مصرف انرژی مغز</a:t>
            </a:r>
          </a:p>
          <a:p>
            <a:r>
              <a:rPr lang="fa-IR" dirty="0" smtClean="0">
                <a:cs typeface="B Koodak" pitchFamily="2" charset="-78"/>
              </a:rPr>
              <a:t>اسکن </a:t>
            </a:r>
            <a:r>
              <a:rPr lang="en-US" dirty="0" smtClean="0">
                <a:cs typeface="B Koodak" pitchFamily="2" charset="-78"/>
              </a:rPr>
              <a:t>PET</a:t>
            </a:r>
            <a:endParaRPr lang="fa-IR" dirty="0" smtClean="0">
              <a:cs typeface="B Koodak" pitchFamily="2" charset="-78"/>
            </a:endParaRPr>
          </a:p>
          <a:p>
            <a:r>
              <a:rPr lang="fa-IR" dirty="0" smtClean="0">
                <a:cs typeface="B Koodak" pitchFamily="2" charset="-78"/>
              </a:rPr>
              <a:t>عکسبرداری طنین مغناطیسی کاربردی </a:t>
            </a:r>
            <a:r>
              <a:rPr lang="en-US" dirty="0" smtClean="0">
                <a:cs typeface="B Koodak" pitchFamily="2" charset="-78"/>
              </a:rPr>
              <a:t>(FMRI)</a:t>
            </a:r>
            <a:endParaRPr lang="fa-IR" dirty="0" smtClean="0">
              <a:cs typeface="B Koodak" pitchFamily="2" charset="-78"/>
            </a:endParaRPr>
          </a:p>
          <a:p>
            <a:r>
              <a:rPr lang="fa-IR" dirty="0" smtClean="0">
                <a:cs typeface="B Koodak" pitchFamily="2" charset="-78"/>
              </a:rPr>
              <a:t>الکتروانسفالوگرافی</a:t>
            </a:r>
          </a:p>
          <a:p>
            <a:pPr lvl="1">
              <a:buNone/>
            </a:pPr>
            <a:endParaRPr lang="fa-IR" dirty="0">
              <a:cs typeface="B Koodak"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cs typeface="B Koodak" pitchFamily="2" charset="-78"/>
            </a:endParaRPr>
          </a:p>
        </p:txBody>
      </p:sp>
      <p:sp>
        <p:nvSpPr>
          <p:cNvPr id="3" name="Content Placeholder 2"/>
          <p:cNvSpPr>
            <a:spLocks noGrp="1"/>
          </p:cNvSpPr>
          <p:nvPr>
            <p:ph idx="1"/>
          </p:nvPr>
        </p:nvSpPr>
        <p:spPr/>
        <p:txBody>
          <a:bodyPr>
            <a:normAutofit/>
          </a:bodyPr>
          <a:lstStyle/>
          <a:p>
            <a:pPr algn="ctr">
              <a:buNone/>
            </a:pPr>
            <a:r>
              <a:rPr lang="fa-IR" sz="4400" dirty="0" smtClean="0">
                <a:cs typeface="B Titr" pitchFamily="2" charset="-78"/>
              </a:rPr>
              <a:t>کالبدشناسی مغز</a:t>
            </a:r>
            <a:endParaRPr lang="fa-IR" sz="4400" dirty="0">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Koodak" pitchFamily="2" charset="-78"/>
              </a:rPr>
              <a:t>در نگاه ماکروسکوپیک</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مغز</a:t>
            </a:r>
          </a:p>
          <a:p>
            <a:pPr lvl="1"/>
            <a:r>
              <a:rPr lang="fa-IR" dirty="0" smtClean="0">
                <a:cs typeface="B Koodak" pitchFamily="2" charset="-78"/>
              </a:rPr>
              <a:t>مخ</a:t>
            </a:r>
          </a:p>
          <a:p>
            <a:pPr lvl="1"/>
            <a:r>
              <a:rPr lang="fa-IR" dirty="0" smtClean="0">
                <a:cs typeface="B Koodak" pitchFamily="2" charset="-78"/>
              </a:rPr>
              <a:t>مخچه</a:t>
            </a:r>
          </a:p>
          <a:p>
            <a:r>
              <a:rPr lang="fa-IR" dirty="0" smtClean="0">
                <a:cs typeface="B Koodak" pitchFamily="2" charset="-78"/>
              </a:rPr>
              <a:t>ساقه مغز</a:t>
            </a:r>
          </a:p>
          <a:p>
            <a:pPr lvl="1"/>
            <a:r>
              <a:rPr lang="fa-IR" dirty="0" smtClean="0">
                <a:cs typeface="B Koodak" pitchFamily="2" charset="-78"/>
              </a:rPr>
              <a:t>پل مغزی</a:t>
            </a:r>
          </a:p>
          <a:p>
            <a:pPr lvl="1"/>
            <a:r>
              <a:rPr lang="fa-IR" dirty="0" smtClean="0">
                <a:cs typeface="B Koodak" pitchFamily="2" charset="-78"/>
              </a:rPr>
              <a:t>مغز میانی</a:t>
            </a:r>
          </a:p>
          <a:p>
            <a:pPr lvl="1"/>
            <a:r>
              <a:rPr lang="fa-IR" dirty="0" smtClean="0">
                <a:cs typeface="B Koodak" pitchFamily="2" charset="-78"/>
              </a:rPr>
              <a:t>بصل النخاع</a:t>
            </a:r>
          </a:p>
          <a:p>
            <a:pPr lvl="1"/>
            <a:endParaRPr lang="fa-IR" dirty="0">
              <a:cs typeface="B Koodak"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تالاموس و هیپوتالاموس</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در عمق مرکز و درست بالای مغز قرار دارند که در تنظیم ادراکات و اعمال حیاتی بدن نقش مهمی دارند</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در نگاه میکروسکوپیک</a:t>
            </a:r>
            <a:endParaRPr lang="fa-IR" dirty="0">
              <a:cs typeface="B Koodak" pitchFamily="2" charset="-78"/>
            </a:endParaRPr>
          </a:p>
        </p:txBody>
      </p:sp>
      <p:sp>
        <p:nvSpPr>
          <p:cNvPr id="3" name="Content Placeholder 2"/>
          <p:cNvSpPr>
            <a:spLocks noGrp="1"/>
          </p:cNvSpPr>
          <p:nvPr>
            <p:ph idx="1"/>
          </p:nvPr>
        </p:nvSpPr>
        <p:spPr/>
        <p:txBody>
          <a:bodyPr/>
          <a:lstStyle/>
          <a:p>
            <a:r>
              <a:rPr lang="fa-IR" dirty="0" smtClean="0">
                <a:cs typeface="B Koodak" pitchFamily="2" charset="-78"/>
              </a:rPr>
              <a:t>نورونها؛ سلولهای اصلی دستگاه عصبی</a:t>
            </a:r>
          </a:p>
          <a:p>
            <a:pPr lvl="1"/>
            <a:r>
              <a:rPr lang="fa-IR" dirty="0" smtClean="0">
                <a:cs typeface="B Koodak" pitchFamily="2" charset="-78"/>
              </a:rPr>
              <a:t>دندریت</a:t>
            </a:r>
          </a:p>
          <a:p>
            <a:pPr lvl="1"/>
            <a:r>
              <a:rPr lang="fa-IR" dirty="0" smtClean="0">
                <a:cs typeface="B Koodak" pitchFamily="2" charset="-78"/>
              </a:rPr>
              <a:t>اکسون</a:t>
            </a:r>
          </a:p>
          <a:p>
            <a:pPr lvl="1"/>
            <a:r>
              <a:rPr lang="fa-IR" dirty="0" smtClean="0">
                <a:cs typeface="B Koodak" pitchFamily="2" charset="-78"/>
              </a:rPr>
              <a:t>جسم سلولی</a:t>
            </a:r>
          </a:p>
          <a:p>
            <a:r>
              <a:rPr lang="fa-IR" dirty="0" smtClean="0">
                <a:cs typeface="B Koodak" pitchFamily="2" charset="-78"/>
              </a:rPr>
              <a:t>سلولهای گلیال؛ سلولهای محافظ و پشتیبان</a:t>
            </a:r>
            <a:endParaRPr lang="fa-IR" dirty="0">
              <a:cs typeface="B Koodak"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Koodak" pitchFamily="2" charset="-78"/>
              </a:rPr>
              <a:t>قشر مغز</a:t>
            </a:r>
            <a:endParaRPr lang="fa-IR" dirty="0">
              <a:cs typeface="B Koodak" pitchFamily="2" charset="-78"/>
            </a:endParaRPr>
          </a:p>
        </p:txBody>
      </p:sp>
      <p:sp>
        <p:nvSpPr>
          <p:cNvPr id="3" name="Content Placeholder 2"/>
          <p:cNvSpPr>
            <a:spLocks noGrp="1"/>
          </p:cNvSpPr>
          <p:nvPr>
            <p:ph idx="1"/>
          </p:nvPr>
        </p:nvSpPr>
        <p:spPr/>
        <p:txBody>
          <a:bodyPr/>
          <a:lstStyle/>
          <a:p>
            <a:pPr>
              <a:buNone/>
            </a:pPr>
            <a:r>
              <a:rPr lang="fa-IR" dirty="0" smtClean="0">
                <a:cs typeface="B Koodak" pitchFamily="2" charset="-78"/>
              </a:rPr>
              <a:t>لایه نازکی متشکل از 6 لایه سلولی که سطح مغز را پوشانده است.</a:t>
            </a:r>
          </a:p>
          <a:p>
            <a:pPr>
              <a:buNone/>
            </a:pPr>
            <a:r>
              <a:rPr lang="fa-IR" dirty="0" smtClean="0">
                <a:cs typeface="B Koodak" pitchFamily="2" charset="-78"/>
              </a:rPr>
              <a:t>مناطق مختلفی از قشر مغز کارکردهای مختلفی دارند و به همین علت هر کدام را یک لوب می خوانند.</a:t>
            </a:r>
            <a:endParaRPr lang="fa-IR" dirty="0">
              <a:cs typeface="B Koodak"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63</TotalTime>
  <Words>623</Words>
  <Application>Microsoft Office PowerPoint</Application>
  <PresentationFormat>On-screen Show (4:3)</PresentationFormat>
  <Paragraphs>101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Verve</vt:lpstr>
      <vt:lpstr>مغز و فرآیند یادگیری</vt:lpstr>
      <vt:lpstr>دورنمای مطالب</vt:lpstr>
      <vt:lpstr>Slide 3</vt:lpstr>
      <vt:lpstr>بشر برای فهمیدن روش کارکرد مغزروشهای مختلف را به بوته آزمایش گذاشته است</vt:lpstr>
      <vt:lpstr>Slide 5</vt:lpstr>
      <vt:lpstr>در نگاه ماکروسکوپیک</vt:lpstr>
      <vt:lpstr>تالاموس و هیپوتالاموس</vt:lpstr>
      <vt:lpstr>در نگاه میکروسکوپیک</vt:lpstr>
      <vt:lpstr>قشر مغز</vt:lpstr>
      <vt:lpstr>Slide 10</vt:lpstr>
      <vt:lpstr>Slide 11</vt:lpstr>
      <vt:lpstr>پتانسیل عمل</vt:lpstr>
      <vt:lpstr>سیناپس</vt:lpstr>
      <vt:lpstr>انواع پیام رسانهای شیمیایی</vt:lpstr>
      <vt:lpstr>از داده های حسی تا ذخیره اطلاعات</vt:lpstr>
      <vt:lpstr>Slide 16</vt:lpstr>
      <vt:lpstr>حافظه حسی؛ آوردن اطلاعات به مغز</vt:lpstr>
      <vt:lpstr>از پیامهای حسی تا ادراک</vt:lpstr>
      <vt:lpstr>ازدرک تا توجه</vt:lpstr>
      <vt:lpstr>حافظه فعال؛ پردازش خود آگاه اطلاعات</vt:lpstr>
      <vt:lpstr>محدودیتهای حافظه فعال</vt:lpstr>
      <vt:lpstr>راههای غلبه بر محدودیتها</vt:lpstr>
      <vt:lpstr>حافظه درازمدت؛ سیستم ذخیره اطلاعات مغز</vt:lpstr>
      <vt:lpstr>انواع ذخیره اطلاعات</vt:lpstr>
      <vt:lpstr>استفاده از حواس بینایی و شنوایی برای بالا بردن یادگیری</vt:lpstr>
      <vt:lpstr>تطبیق آموزش با نحوه یادگیری بهتر مغز</vt:lpstr>
      <vt:lpstr>معنادار کردن مواد درسی</vt:lpstr>
      <vt:lpstr>Slide 28</vt:lpstr>
      <vt:lpstr>Slide 29</vt:lpstr>
      <vt:lpstr>Slide 30</vt:lpstr>
      <vt:lpstr>Slide 31</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مغز و فرآیند یادگیری</dc:title>
  <dc:creator>MRT</dc:creator>
  <cp:lastModifiedBy>MRT</cp:lastModifiedBy>
  <cp:revision>15</cp:revision>
  <dcterms:created xsi:type="dcterms:W3CDTF">2011-05-31T06:23:12Z</dcterms:created>
  <dcterms:modified xsi:type="dcterms:W3CDTF">2011-05-31T07:26:46Z</dcterms:modified>
</cp:coreProperties>
</file>